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0" y="4937760"/>
            <a:ext cx="2743200" cy="1828800"/>
          </a:xfrm>
          <a:prstGeom prst="arc">
            <a:avLst/>
          </a:prstGeom>
          <a:noFill/>
          <a:ln w="63500">
            <a:solidFill>
              <a:srgbClr val="277D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9966960" y="4937760"/>
            <a:ext cx="2743200" cy="1828800"/>
          </a:xfrm>
          <a:prstGeom prst="arc">
            <a:avLst/>
          </a:prstGeom>
          <a:noFill/>
          <a:ln w="63500">
            <a:solidFill>
              <a:srgbClr val="9136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051560"/>
            <a:ext cx="10698480" cy="353943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1700" b="1">
                <a:solidFill>
                  <a:srgbClr val="D2A549"/>
                </a:solidFill>
                <a:latin typeface="Aptos"/>
              </a:defRPr>
            </a:pPr>
            <a:r>
              <a:rPr dirty="0"/>
              <a:t>TAVASZI </a:t>
            </a:r>
            <a:r>
              <a:rPr dirty="0" smtClean="0"/>
              <a:t>SZ</a:t>
            </a:r>
            <a:r>
              <a:rPr lang="hu-HU" dirty="0" smtClean="0"/>
              <a:t>ÉL VIZET</a:t>
            </a:r>
            <a:r>
              <a:rPr dirty="0" smtClean="0"/>
              <a:t> </a:t>
            </a:r>
            <a:r>
              <a:rPr dirty="0"/>
              <a:t>ÁRASZT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98480" cy="615553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  <a:latin typeface="Aptos"/>
              </a:defRPr>
            </a:pPr>
            <a:r>
              <a:rPr dirty="0" err="1"/>
              <a:t>Kórustalálkozó</a:t>
            </a:r>
            <a:r>
              <a:rPr dirty="0"/>
              <a:t> </a:t>
            </a:r>
            <a:r>
              <a:rPr dirty="0" smtClean="0"/>
              <a:t>a</a:t>
            </a:r>
            <a:r>
              <a:rPr lang="hu-HU" dirty="0" smtClean="0"/>
              <a:t>z ajkai</a:t>
            </a:r>
            <a:r>
              <a:rPr dirty="0" smtClean="0"/>
              <a:t> </a:t>
            </a:r>
            <a:r>
              <a:rPr dirty="0"/>
              <a:t>Kossuth-</a:t>
            </a:r>
            <a:r>
              <a:rPr dirty="0" err="1"/>
              <a:t>parkban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2880360"/>
            <a:ext cx="9418320" cy="5943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2000" b="0">
                <a:solidFill>
                  <a:srgbClr val="DDEFED"/>
                </a:solidFill>
                <a:latin typeface="Aptos"/>
              </a:defRPr>
            </a:pPr>
            <a:r>
              <a:t>A közös éneklés öröme • közösség • hagyomány • zene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42816" y="3739896"/>
            <a:ext cx="3675887" cy="216712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D2A5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park_group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0" y="3794760"/>
            <a:ext cx="3566160" cy="2057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1520" y="6172200"/>
            <a:ext cx="10698480" cy="3200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1400" b="0">
                <a:solidFill>
                  <a:srgbClr val="D2A549"/>
                </a:solidFill>
                <a:latin typeface="Aptos"/>
              </a:defRPr>
            </a:pPr>
            <a:r>
              <a:rPr lang="hu-HU" dirty="0" smtClean="0"/>
              <a:t>GYERMEKJÓLÉTI ALAPÍTVÁNY* </a:t>
            </a:r>
            <a:r>
              <a:rPr dirty="0" err="1" smtClean="0"/>
              <a:t>Képes</a:t>
            </a:r>
            <a:r>
              <a:rPr dirty="0" smtClean="0"/>
              <a:t> </a:t>
            </a:r>
            <a:r>
              <a:rPr dirty="0" err="1"/>
              <a:t>összefoglaló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9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961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Egy találkozó, amelyet a zene köt össze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A549"/>
                </a:solidFill>
                <a:latin typeface="Aptos"/>
              </a:defRPr>
            </a:pPr>
            <a:r>
              <a:t>BEVEZETŐ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43000"/>
            <a:ext cx="5303520" cy="5486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l">
              <a:defRPr sz="2400" b="1">
                <a:solidFill>
                  <a:srgbClr val="19203A"/>
                </a:solidFill>
                <a:latin typeface="Aptos"/>
              </a:defRPr>
            </a:pPr>
            <a:r>
              <a:t>A kóruséneklés közösségi élménye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74519"/>
            <a:ext cx="5120640" cy="29260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l">
              <a:defRPr sz="1800" b="0">
                <a:solidFill>
                  <a:srgbClr val="28282D"/>
                </a:solidFill>
                <a:latin typeface="Aptos"/>
              </a:defRPr>
            </a:pPr>
            <a:r>
              <a:t>A Kossuth-parkban megrendezett kórustalálkozó a közös éneklés felszabadító örömét, a találkozások erejét és a zenei hagyományok továbbadását állította középpontba.</a:t>
            </a:r>
            <a:br/>
            <a:r>
              <a:t/>
            </a:r>
            <a:br/>
            <a:r>
              <a:t>A szabadtéri környezet oldott, barátságos hangulatot teremtett: a résztvevők együtt énekeltek, felléptek, figyeltek egymásra, majd kötetlenül beszélgettek.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325880"/>
            <a:ext cx="4892040" cy="1078992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277D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29400" y="1472184"/>
            <a:ext cx="1463040" cy="256032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l">
              <a:defRPr sz="1300" b="1">
                <a:solidFill>
                  <a:srgbClr val="277D85"/>
                </a:solidFill>
                <a:latin typeface="Aptos"/>
              </a:defRPr>
            </a:pPr>
            <a:r>
              <a:t>KÖZÖSSÉG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1444752"/>
            <a:ext cx="2880360" cy="68580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l">
              <a:defRPr sz="1500" b="0">
                <a:solidFill>
                  <a:srgbClr val="28282D"/>
                </a:solidFill>
                <a:latin typeface="Aptos"/>
              </a:defRPr>
            </a:pPr>
            <a:r>
              <a:t>Együtt énekelni annyi, mint egymásra hangolódni.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2743200"/>
            <a:ext cx="4892040" cy="1078992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9136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9400" y="2889504"/>
            <a:ext cx="1463040" cy="256032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l">
              <a:defRPr sz="1300" b="1">
                <a:solidFill>
                  <a:srgbClr val="913653"/>
                </a:solidFill>
                <a:latin typeface="Aptos"/>
              </a:defRPr>
            </a:pPr>
            <a:r>
              <a:t>HAGYOMÁNY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40" y="2862072"/>
            <a:ext cx="2880360" cy="68580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l">
              <a:defRPr sz="1500" b="0">
                <a:solidFill>
                  <a:srgbClr val="28282D"/>
                </a:solidFill>
                <a:latin typeface="Aptos"/>
              </a:defRPr>
            </a:pPr>
            <a:r>
              <a:t>A dalok emléket, értéket és identitást őriznek.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4160520"/>
            <a:ext cx="4892040" cy="1078992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D2A5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29400" y="4306824"/>
            <a:ext cx="1463040" cy="256032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l">
              <a:defRPr sz="1300" b="1">
                <a:solidFill>
                  <a:srgbClr val="D2A549"/>
                </a:solidFill>
                <a:latin typeface="Aptos"/>
              </a:defRPr>
            </a:pPr>
            <a:r>
              <a:t>ÖRÖM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92440" y="4279392"/>
            <a:ext cx="2880360" cy="68580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l">
              <a:defRPr sz="1500" b="0">
                <a:solidFill>
                  <a:srgbClr val="28282D"/>
                </a:solidFill>
                <a:latin typeface="Aptos"/>
              </a:defRPr>
            </a:pPr>
            <a:r>
              <a:t>A zene hidat épít generációk és közösségek között.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6565392"/>
            <a:ext cx="11274552" cy="22860"/>
          </a:xfrm>
          <a:prstGeom prst="rect">
            <a:avLst/>
          </a:prstGeom>
          <a:solidFill>
            <a:srgbClr val="D2A5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02920" y="6601968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9203A"/>
                </a:solidFill>
                <a:latin typeface="Aptos"/>
              </a:defRPr>
            </a:pPr>
            <a:r>
              <a:t>Kórustalálkozó a Kossuth-parkban   • 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9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961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Megérkezés és közös pillanatok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A549"/>
                </a:solidFill>
                <a:latin typeface="Aptos"/>
              </a:defRPr>
            </a:pPr>
            <a:r>
              <a:t>01 • TALÁLKOZÁS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1088136"/>
            <a:ext cx="5230368" cy="317296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D2A5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ark_group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143000"/>
            <a:ext cx="5120640" cy="3063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300216" y="1088136"/>
            <a:ext cx="5230368" cy="317296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D2A5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park_group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143000"/>
            <a:ext cx="5120640" cy="30632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2960" y="4526280"/>
            <a:ext cx="4937760" cy="10972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1900" b="1">
                <a:solidFill>
                  <a:srgbClr val="19203A"/>
                </a:solidFill>
                <a:latin typeface="Aptos"/>
              </a:defRPr>
            </a:pPr>
            <a:r>
              <a:t>A résztvevők együtt, a park természetes környezetében.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4526280"/>
            <a:ext cx="4937760" cy="10972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1900" b="1">
                <a:solidFill>
                  <a:srgbClr val="19203A"/>
                </a:solidFill>
                <a:latin typeface="Aptos"/>
              </a:defRPr>
            </a:pPr>
            <a:r>
              <a:t>A közös jelenlét már a megszólalás előtt közösséget teremt.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6565392"/>
            <a:ext cx="11274552" cy="22860"/>
          </a:xfrm>
          <a:prstGeom prst="rect">
            <a:avLst/>
          </a:prstGeom>
          <a:solidFill>
            <a:srgbClr val="D2A5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2920" y="6601968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9203A"/>
                </a:solidFill>
                <a:latin typeface="Aptos"/>
              </a:defRPr>
            </a:pPr>
            <a:r>
              <a:t>Kórustalálkozó a Kossuth-parkban   • 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9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961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Közös éneklés, közös élmény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A549"/>
                </a:solidFill>
                <a:latin typeface="Aptos"/>
              </a:defRPr>
            </a:pPr>
            <a:r>
              <a:t>02 • KÖZÖSSÉG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996695"/>
            <a:ext cx="3493008" cy="221284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D2A5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ark_group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051560"/>
            <a:ext cx="3383280" cy="210312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352544" y="996695"/>
            <a:ext cx="3493008" cy="221284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D2A5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park_group_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408" y="1051560"/>
            <a:ext cx="3383280" cy="210312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028431" y="996695"/>
            <a:ext cx="3493008" cy="221284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D2A5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performance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3296" y="1051560"/>
            <a:ext cx="3383280" cy="21031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22960" y="3520440"/>
            <a:ext cx="10698480" cy="5486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2200" b="1">
                <a:solidFill>
                  <a:srgbClr val="19203A"/>
                </a:solidFill>
                <a:latin typeface="Aptos"/>
              </a:defRPr>
            </a:pPr>
            <a:r>
              <a:t>A kórustalálkozó egyszerre volt bemutatkozás, találkozás és egymásra figyelés.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343400"/>
            <a:ext cx="3291840" cy="3200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1600" b="1">
                <a:solidFill>
                  <a:srgbClr val="277D85"/>
                </a:solidFill>
                <a:latin typeface="Aptos"/>
              </a:defRPr>
            </a:pPr>
            <a:r>
              <a:t>Együtt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754880"/>
            <a:ext cx="3291840" cy="91440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1400" b="0">
                <a:solidFill>
                  <a:srgbClr val="28282D"/>
                </a:solidFill>
                <a:latin typeface="Aptos"/>
              </a:defRPr>
            </a:pPr>
            <a:r>
              <a:t>A közös éneklés összehangolja a hangokat és az embereket.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4343400"/>
            <a:ext cx="3291840" cy="3200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1600" b="1">
                <a:solidFill>
                  <a:srgbClr val="913653"/>
                </a:solidFill>
                <a:latin typeface="Aptos"/>
              </a:defRPr>
            </a:pPr>
            <a:r>
              <a:t>Egymásra figyelve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6280" y="4754880"/>
            <a:ext cx="3291840" cy="91440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1400" b="0">
                <a:solidFill>
                  <a:srgbClr val="28282D"/>
                </a:solidFill>
                <a:latin typeface="Aptos"/>
              </a:defRPr>
            </a:pPr>
            <a:r>
              <a:t>Minden résztvevő hozzájárul a közös hangzáshoz.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4343400"/>
            <a:ext cx="3291840" cy="3200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1600" b="1">
                <a:solidFill>
                  <a:srgbClr val="D2A549"/>
                </a:solidFill>
                <a:latin typeface="Aptos"/>
              </a:defRPr>
            </a:pPr>
            <a:r>
              <a:t>Élő hagyomány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4754880"/>
            <a:ext cx="3291840" cy="91440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1400" b="0">
                <a:solidFill>
                  <a:srgbClr val="28282D"/>
                </a:solidFill>
                <a:latin typeface="Aptos"/>
              </a:defRPr>
            </a:pPr>
            <a:r>
              <a:t>A dalok a közösségi emlékezet részei.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565392"/>
            <a:ext cx="11274552" cy="22860"/>
          </a:xfrm>
          <a:prstGeom prst="rect">
            <a:avLst/>
          </a:prstGeom>
          <a:solidFill>
            <a:srgbClr val="D2A5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02920" y="6601968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9203A"/>
                </a:solidFill>
                <a:latin typeface="Aptos"/>
              </a:defRPr>
            </a:pPr>
            <a:r>
              <a:t>Kórustalálkozó a Kossuth-parkban   • 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9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961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A dal megszólal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A549"/>
                </a:solidFill>
                <a:latin typeface="Aptos"/>
              </a:defRPr>
            </a:pPr>
            <a:r>
              <a:t>03 • FELLÉPÉSEK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1042415"/>
            <a:ext cx="3538728" cy="225856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D2A5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erformance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097280"/>
            <a:ext cx="3429000" cy="21488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315968" y="1042415"/>
            <a:ext cx="3538728" cy="225856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D2A5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performance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832" y="1097280"/>
            <a:ext cx="3429000" cy="214884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955279" y="1042415"/>
            <a:ext cx="3538728" cy="225856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D2A5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performance_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144" y="1097280"/>
            <a:ext cx="3429000" cy="21488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7240" y="3703320"/>
            <a:ext cx="10698480" cy="50292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2200" b="1">
                <a:solidFill>
                  <a:srgbClr val="19203A"/>
                </a:solidFill>
                <a:latin typeface="Aptos"/>
              </a:defRPr>
            </a:pPr>
            <a:r>
              <a:t>A színpad ezúttal a park volt – a közönség pedig maga a közösség.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526280"/>
            <a:ext cx="10332720" cy="114300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1800" b="0">
                <a:solidFill>
                  <a:srgbClr val="28282D"/>
                </a:solidFill>
                <a:latin typeface="Aptos"/>
              </a:defRPr>
            </a:pPr>
            <a:r>
              <a:t>A fellépésekben egyszerre jelent meg a bátorság, a figyelem, a zene szeretete és az a különleges pillanat, amikor sok különálló hang egyetlen közös dallammá válik.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6565392"/>
            <a:ext cx="11274552" cy="22860"/>
          </a:xfrm>
          <a:prstGeom prst="rect">
            <a:avLst/>
          </a:prstGeom>
          <a:solidFill>
            <a:srgbClr val="D2A5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02920" y="6601968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9203A"/>
                </a:solidFill>
                <a:latin typeface="Aptos"/>
              </a:defRPr>
            </a:pPr>
            <a:r>
              <a:t>Kórustalálkozó a Kossuth-parkban   • 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9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961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Ünnepi és személyes pillanatok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A549"/>
                </a:solidFill>
                <a:latin typeface="Aptos"/>
              </a:defRPr>
            </a:pPr>
            <a:r>
              <a:t>04 • EMLÉKEZET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6656" y="1088136"/>
            <a:ext cx="5276088" cy="335584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D2A5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community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143000"/>
            <a:ext cx="5166360" cy="324612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254496" y="1088136"/>
            <a:ext cx="5276088" cy="335584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D2A5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community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143000"/>
            <a:ext cx="5166360" cy="32461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2960" y="4709160"/>
            <a:ext cx="4937760" cy="73152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1800" b="1">
                <a:solidFill>
                  <a:srgbClr val="19203A"/>
                </a:solidFill>
                <a:latin typeface="Aptos"/>
              </a:defRPr>
            </a:pPr>
            <a:r>
              <a:t>A közös muzsikálásban mindenki hozzátesz valamit a történethez.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4709160"/>
            <a:ext cx="4937760" cy="73152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1800" b="1">
                <a:solidFill>
                  <a:srgbClr val="19203A"/>
                </a:solidFill>
                <a:latin typeface="Aptos"/>
              </a:defRPr>
            </a:pPr>
            <a:r>
              <a:t>A találkozó emléke közös élményként marad meg.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6565392"/>
            <a:ext cx="11274552" cy="22860"/>
          </a:xfrm>
          <a:prstGeom prst="rect">
            <a:avLst/>
          </a:prstGeom>
          <a:solidFill>
            <a:srgbClr val="D2A5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2920" y="6601968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9203A"/>
                </a:solidFill>
                <a:latin typeface="Aptos"/>
              </a:defRPr>
            </a:pPr>
            <a:r>
              <a:t>Kórustalálkozó a Kossuth-parkban   •  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9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46304"/>
            <a:ext cx="8961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A találkozás a dal után is folytatódik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182880"/>
            <a:ext cx="2377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2A549"/>
                </a:solidFill>
                <a:latin typeface="Aptos"/>
              </a:defRPr>
            </a:pPr>
            <a:r>
              <a:t>05 • VENDÉGLÁTÁS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8096" y="1088136"/>
            <a:ext cx="4956048" cy="331012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D2A5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refreshmen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143000"/>
            <a:ext cx="4846320" cy="3200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72200" y="1325880"/>
            <a:ext cx="4937760" cy="5486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l">
              <a:defRPr sz="2400" b="1">
                <a:solidFill>
                  <a:srgbClr val="19203A"/>
                </a:solidFill>
                <a:latin typeface="Aptos"/>
              </a:defRPr>
            </a:pPr>
            <a:r>
              <a:t>Kötetlen beszélgetések és közös vendéglátás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0" y="2148840"/>
            <a:ext cx="4754880" cy="20116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l">
              <a:defRPr sz="1900" b="0">
                <a:solidFill>
                  <a:srgbClr val="28282D"/>
                </a:solidFill>
                <a:latin typeface="Aptos"/>
              </a:defRPr>
            </a:pPr>
            <a:r>
              <a:t>A zenei programot baráti találkozások, beszélgetések és a közös vendéglátás tette teljessé.</a:t>
            </a:r>
            <a:br/>
            <a:r>
              <a:t/>
            </a:r>
            <a:br/>
            <a:r>
              <a:t>A közösség nemcsak a dalokban, hanem az apró figyelmességekben is megszületik.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4617720"/>
            <a:ext cx="4983480" cy="960120"/>
          </a:xfrm>
          <a:prstGeom prst="roundRect">
            <a:avLst/>
          </a:prstGeom>
          <a:solidFill>
            <a:srgbClr val="DDEFED"/>
          </a:solidFill>
          <a:ln>
            <a:solidFill>
              <a:srgbClr val="277D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4818888"/>
            <a:ext cx="4526280" cy="50292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2000" b="1">
                <a:solidFill>
                  <a:srgbClr val="277D85"/>
                </a:solidFill>
                <a:latin typeface="Aptos"/>
              </a:defRPr>
            </a:pPr>
            <a:r>
              <a:t>„Ahol dal van, ott közösség is van.”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6565392"/>
            <a:ext cx="11274552" cy="22860"/>
          </a:xfrm>
          <a:prstGeom prst="rect">
            <a:avLst/>
          </a:prstGeom>
          <a:solidFill>
            <a:srgbClr val="D2A5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2920" y="6601968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9203A"/>
                </a:solidFill>
                <a:latin typeface="Aptos"/>
              </a:defRPr>
            </a:pPr>
            <a:r>
              <a:t>Kórustalálkozó a Kossuth-parkban   •  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10698480" cy="6400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  <a:latin typeface="Aptos"/>
              </a:defRPr>
            </a:pPr>
            <a:r>
              <a:t>Köszönjük a figyelmet!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828800"/>
            <a:ext cx="9966960" cy="6400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2200" b="0">
                <a:solidFill>
                  <a:srgbClr val="DDEFED"/>
                </a:solidFill>
                <a:latin typeface="Aptos"/>
              </a:defRPr>
            </a:pPr>
            <a:r>
              <a:t>A közös éneklés öröme tovább él a következő találkozásig.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97096" y="2688336"/>
            <a:ext cx="3813048" cy="225856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D2A5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park_group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960" y="2743200"/>
            <a:ext cx="3703320" cy="21488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7280" y="5577840"/>
            <a:ext cx="9966960" cy="4114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defRPr sz="1800" b="1">
                <a:solidFill>
                  <a:srgbClr val="D2A549"/>
                </a:solidFill>
                <a:latin typeface="Aptos"/>
              </a:defRPr>
            </a:pPr>
            <a:r>
              <a:t>Kórustalálkozó a Kossuth-parkban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26" name="Kép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957" y="1422440"/>
            <a:ext cx="3840786" cy="194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Kép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575" y="3200400"/>
            <a:ext cx="5312678" cy="173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407377" y="1600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407377" y="2743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400" b="1" i="0" u="none" strike="noStrike" cap="none" normalizeH="0" baseline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hu-HU" alt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407377" y="37433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897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322</Words>
  <Application>Microsoft Office PowerPoint</Application>
  <PresentationFormat>Szélesvásznú</PresentationFormat>
  <Paragraphs>50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Times New Roman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subject/>
  <dc:creator>v330</dc:creator>
  <cp:keywords/>
  <dc:description>generated using python-pptx</dc:description>
  <cp:lastModifiedBy>Gyermekjóléti Alapítvány </cp:lastModifiedBy>
  <cp:revision>2</cp:revision>
  <dcterms:created xsi:type="dcterms:W3CDTF">2013-01-27T09:14:16Z</dcterms:created>
  <dcterms:modified xsi:type="dcterms:W3CDTF">2026-09-20T15:32:17Z</dcterms:modified>
  <cp:category/>
</cp:coreProperties>
</file>